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8" r:id="rId4"/>
    <p:sldId id="267" r:id="rId5"/>
    <p:sldId id="260" r:id="rId6"/>
    <p:sldId id="261" r:id="rId7"/>
    <p:sldId id="262" r:id="rId8"/>
    <p:sldId id="263" r:id="rId9"/>
    <p:sldId id="265"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7" autoAdjust="0"/>
    <p:restoredTop sz="94660"/>
  </p:normalViewPr>
  <p:slideViewPr>
    <p:cSldViewPr snapToGrid="0">
      <p:cViewPr varScale="1">
        <p:scale>
          <a:sx n="82" d="100"/>
          <a:sy n="82" d="100"/>
        </p:scale>
        <p:origin x="90"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0F552-6F78-449B-A4AD-0483A95124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1F6A285-BF99-4F02-949F-F57165D359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7566E61-784E-451C-A99F-E57BD87AEEF5}"/>
              </a:ext>
            </a:extLst>
          </p:cNvPr>
          <p:cNvSpPr>
            <a:spLocks noGrp="1"/>
          </p:cNvSpPr>
          <p:nvPr>
            <p:ph type="dt" sz="half" idx="10"/>
          </p:nvPr>
        </p:nvSpPr>
        <p:spPr/>
        <p:txBody>
          <a:bodyPr/>
          <a:lstStyle/>
          <a:p>
            <a:fld id="{85B2EC6F-7811-4DEA-979D-007927BE8A3D}" type="datetimeFigureOut">
              <a:rPr lang="en-GB" smtClean="0"/>
              <a:t>31/08/2020</a:t>
            </a:fld>
            <a:endParaRPr lang="en-GB"/>
          </a:p>
        </p:txBody>
      </p:sp>
      <p:sp>
        <p:nvSpPr>
          <p:cNvPr id="5" name="Footer Placeholder 4">
            <a:extLst>
              <a:ext uri="{FF2B5EF4-FFF2-40B4-BE49-F238E27FC236}">
                <a16:creationId xmlns:a16="http://schemas.microsoft.com/office/drawing/2014/main" id="{BC8BDF41-C6A9-478D-A8AA-74CF7F02F9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4C9A1A-DF1C-4622-9701-7BF83D7F7DAD}"/>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357807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1C948-8185-4E3E-9A1F-AD18A88B7F2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E6D5111-71D7-49FC-86D1-1844FC9E66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88E49D-B75A-40C5-AD5C-61DA9BC36FBF}"/>
              </a:ext>
            </a:extLst>
          </p:cNvPr>
          <p:cNvSpPr>
            <a:spLocks noGrp="1"/>
          </p:cNvSpPr>
          <p:nvPr>
            <p:ph type="dt" sz="half" idx="10"/>
          </p:nvPr>
        </p:nvSpPr>
        <p:spPr/>
        <p:txBody>
          <a:bodyPr/>
          <a:lstStyle/>
          <a:p>
            <a:fld id="{85B2EC6F-7811-4DEA-979D-007927BE8A3D}" type="datetimeFigureOut">
              <a:rPr lang="en-GB" smtClean="0"/>
              <a:t>31/08/2020</a:t>
            </a:fld>
            <a:endParaRPr lang="en-GB"/>
          </a:p>
        </p:txBody>
      </p:sp>
      <p:sp>
        <p:nvSpPr>
          <p:cNvPr id="5" name="Footer Placeholder 4">
            <a:extLst>
              <a:ext uri="{FF2B5EF4-FFF2-40B4-BE49-F238E27FC236}">
                <a16:creationId xmlns:a16="http://schemas.microsoft.com/office/drawing/2014/main" id="{B5195AF2-EE2A-4B20-A60E-CBDA219E49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06F88F-EBA1-4C5C-BC44-2E5B29333854}"/>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4149894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F94338-49B5-472B-B3ED-68BBB5DFCE0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6B2E07-A5D6-411C-8BC6-D4FFDC21B3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26F84C-3158-4395-A92B-BD5ECD30A6E7}"/>
              </a:ext>
            </a:extLst>
          </p:cNvPr>
          <p:cNvSpPr>
            <a:spLocks noGrp="1"/>
          </p:cNvSpPr>
          <p:nvPr>
            <p:ph type="dt" sz="half" idx="10"/>
          </p:nvPr>
        </p:nvSpPr>
        <p:spPr/>
        <p:txBody>
          <a:bodyPr/>
          <a:lstStyle/>
          <a:p>
            <a:fld id="{85B2EC6F-7811-4DEA-979D-007927BE8A3D}" type="datetimeFigureOut">
              <a:rPr lang="en-GB" smtClean="0"/>
              <a:t>31/08/2020</a:t>
            </a:fld>
            <a:endParaRPr lang="en-GB"/>
          </a:p>
        </p:txBody>
      </p:sp>
      <p:sp>
        <p:nvSpPr>
          <p:cNvPr id="5" name="Footer Placeholder 4">
            <a:extLst>
              <a:ext uri="{FF2B5EF4-FFF2-40B4-BE49-F238E27FC236}">
                <a16:creationId xmlns:a16="http://schemas.microsoft.com/office/drawing/2014/main" id="{7A451303-9FFA-4427-AE2B-A52F70F1CA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2EAF7F-A049-4342-9BAD-77E0F21A0FAC}"/>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3635202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08875-6CD9-4399-B222-CDEC0629D2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92E419-1198-4D2B-BA19-557CCF0F02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2C2463-EB08-4638-92DA-4CDBB8D45A0F}"/>
              </a:ext>
            </a:extLst>
          </p:cNvPr>
          <p:cNvSpPr>
            <a:spLocks noGrp="1"/>
          </p:cNvSpPr>
          <p:nvPr>
            <p:ph type="dt" sz="half" idx="10"/>
          </p:nvPr>
        </p:nvSpPr>
        <p:spPr/>
        <p:txBody>
          <a:bodyPr/>
          <a:lstStyle/>
          <a:p>
            <a:fld id="{85B2EC6F-7811-4DEA-979D-007927BE8A3D}" type="datetimeFigureOut">
              <a:rPr lang="en-GB" smtClean="0"/>
              <a:t>31/08/2020</a:t>
            </a:fld>
            <a:endParaRPr lang="en-GB"/>
          </a:p>
        </p:txBody>
      </p:sp>
      <p:sp>
        <p:nvSpPr>
          <p:cNvPr id="5" name="Footer Placeholder 4">
            <a:extLst>
              <a:ext uri="{FF2B5EF4-FFF2-40B4-BE49-F238E27FC236}">
                <a16:creationId xmlns:a16="http://schemas.microsoft.com/office/drawing/2014/main" id="{3AE6E926-9831-4648-8A02-48BEA43A21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618FBC-C4D7-447F-AE9C-838A49B115A5}"/>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4022972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AB96E-27C4-447D-97EA-33F83F7314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064B260-49AB-47B2-B6EE-C8D622E44A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A73898-C29C-47A7-AB00-4999D9715DD0}"/>
              </a:ext>
            </a:extLst>
          </p:cNvPr>
          <p:cNvSpPr>
            <a:spLocks noGrp="1"/>
          </p:cNvSpPr>
          <p:nvPr>
            <p:ph type="dt" sz="half" idx="10"/>
          </p:nvPr>
        </p:nvSpPr>
        <p:spPr/>
        <p:txBody>
          <a:bodyPr/>
          <a:lstStyle/>
          <a:p>
            <a:fld id="{85B2EC6F-7811-4DEA-979D-007927BE8A3D}" type="datetimeFigureOut">
              <a:rPr lang="en-GB" smtClean="0"/>
              <a:t>31/08/2020</a:t>
            </a:fld>
            <a:endParaRPr lang="en-GB"/>
          </a:p>
        </p:txBody>
      </p:sp>
      <p:sp>
        <p:nvSpPr>
          <p:cNvPr id="5" name="Footer Placeholder 4">
            <a:extLst>
              <a:ext uri="{FF2B5EF4-FFF2-40B4-BE49-F238E27FC236}">
                <a16:creationId xmlns:a16="http://schemas.microsoft.com/office/drawing/2014/main" id="{06B97706-4F7C-43D4-817B-96EDB6D2A3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70E29E-BBD0-49B2-BF9B-702020E702ED}"/>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4116672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ACC76-85C4-4B76-8C8D-F87F20C598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C086F6-DC7A-415F-ACEC-FAAD6A31BB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A2D4C90-6EAD-429D-80DC-99BCB792ED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170AB4F-11DF-487F-99E0-4281F3A2B72C}"/>
              </a:ext>
            </a:extLst>
          </p:cNvPr>
          <p:cNvSpPr>
            <a:spLocks noGrp="1"/>
          </p:cNvSpPr>
          <p:nvPr>
            <p:ph type="dt" sz="half" idx="10"/>
          </p:nvPr>
        </p:nvSpPr>
        <p:spPr/>
        <p:txBody>
          <a:bodyPr/>
          <a:lstStyle/>
          <a:p>
            <a:fld id="{85B2EC6F-7811-4DEA-979D-007927BE8A3D}" type="datetimeFigureOut">
              <a:rPr lang="en-GB" smtClean="0"/>
              <a:t>31/08/2020</a:t>
            </a:fld>
            <a:endParaRPr lang="en-GB"/>
          </a:p>
        </p:txBody>
      </p:sp>
      <p:sp>
        <p:nvSpPr>
          <p:cNvPr id="6" name="Footer Placeholder 5">
            <a:extLst>
              <a:ext uri="{FF2B5EF4-FFF2-40B4-BE49-F238E27FC236}">
                <a16:creationId xmlns:a16="http://schemas.microsoft.com/office/drawing/2014/main" id="{F15BEA99-D3E1-4D2B-8EB1-05A749D5A2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9249FC-8409-4C1C-BF36-027BD1CCCEB6}"/>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902993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98C49-4D58-4E44-B2B9-310E56E2333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4E23F9-F409-4EB8-926D-62C637D52C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6F4660-34A3-48BA-9EF8-1FF9BA2DB9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67441DC-ADD6-4FED-9162-FF2AA562E9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E8F091-003C-4E33-99A3-FA72B1033B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E241372-48C3-4883-93F4-223061BC48A9}"/>
              </a:ext>
            </a:extLst>
          </p:cNvPr>
          <p:cNvSpPr>
            <a:spLocks noGrp="1"/>
          </p:cNvSpPr>
          <p:nvPr>
            <p:ph type="dt" sz="half" idx="10"/>
          </p:nvPr>
        </p:nvSpPr>
        <p:spPr/>
        <p:txBody>
          <a:bodyPr/>
          <a:lstStyle/>
          <a:p>
            <a:fld id="{85B2EC6F-7811-4DEA-979D-007927BE8A3D}" type="datetimeFigureOut">
              <a:rPr lang="en-GB" smtClean="0"/>
              <a:t>31/08/2020</a:t>
            </a:fld>
            <a:endParaRPr lang="en-GB"/>
          </a:p>
        </p:txBody>
      </p:sp>
      <p:sp>
        <p:nvSpPr>
          <p:cNvPr id="8" name="Footer Placeholder 7">
            <a:extLst>
              <a:ext uri="{FF2B5EF4-FFF2-40B4-BE49-F238E27FC236}">
                <a16:creationId xmlns:a16="http://schemas.microsoft.com/office/drawing/2014/main" id="{2E8CA693-D1A8-44AB-845F-1D7D2AE8C14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F70F9CC-1C20-477C-ADE7-4CE2942716C5}"/>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2267366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05143-8250-4CF4-B9A1-AA19348B963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E625E25-6DAA-4C20-A366-7262D90ACF70}"/>
              </a:ext>
            </a:extLst>
          </p:cNvPr>
          <p:cNvSpPr>
            <a:spLocks noGrp="1"/>
          </p:cNvSpPr>
          <p:nvPr>
            <p:ph type="dt" sz="half" idx="10"/>
          </p:nvPr>
        </p:nvSpPr>
        <p:spPr/>
        <p:txBody>
          <a:bodyPr/>
          <a:lstStyle/>
          <a:p>
            <a:fld id="{85B2EC6F-7811-4DEA-979D-007927BE8A3D}" type="datetimeFigureOut">
              <a:rPr lang="en-GB" smtClean="0"/>
              <a:t>31/08/2020</a:t>
            </a:fld>
            <a:endParaRPr lang="en-GB"/>
          </a:p>
        </p:txBody>
      </p:sp>
      <p:sp>
        <p:nvSpPr>
          <p:cNvPr id="4" name="Footer Placeholder 3">
            <a:extLst>
              <a:ext uri="{FF2B5EF4-FFF2-40B4-BE49-F238E27FC236}">
                <a16:creationId xmlns:a16="http://schemas.microsoft.com/office/drawing/2014/main" id="{DE183FDC-E3AD-42CC-9D3C-A2B4278756D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171123-53E1-4BA7-81C5-C4A838EF2F17}"/>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1125564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5AB21F-0F5F-48AA-BA79-5E528D91F033}"/>
              </a:ext>
            </a:extLst>
          </p:cNvPr>
          <p:cNvSpPr>
            <a:spLocks noGrp="1"/>
          </p:cNvSpPr>
          <p:nvPr>
            <p:ph type="dt" sz="half" idx="10"/>
          </p:nvPr>
        </p:nvSpPr>
        <p:spPr/>
        <p:txBody>
          <a:bodyPr/>
          <a:lstStyle/>
          <a:p>
            <a:fld id="{85B2EC6F-7811-4DEA-979D-007927BE8A3D}" type="datetimeFigureOut">
              <a:rPr lang="en-GB" smtClean="0"/>
              <a:t>31/08/2020</a:t>
            </a:fld>
            <a:endParaRPr lang="en-GB"/>
          </a:p>
        </p:txBody>
      </p:sp>
      <p:sp>
        <p:nvSpPr>
          <p:cNvPr id="3" name="Footer Placeholder 2">
            <a:extLst>
              <a:ext uri="{FF2B5EF4-FFF2-40B4-BE49-F238E27FC236}">
                <a16:creationId xmlns:a16="http://schemas.microsoft.com/office/drawing/2014/main" id="{E802D5EF-DC85-48EE-A888-5BA6B79539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BE72FD5-817C-4F10-9C30-7A249609C0A2}"/>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1843058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FA015-1242-4F72-AEA9-57413623D0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541DD3-8F01-4488-8A31-A24A255F2A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9132B3F-E304-4513-B000-A494A547A9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0B08F6-F398-4374-A080-0FA5CB87D7DA}"/>
              </a:ext>
            </a:extLst>
          </p:cNvPr>
          <p:cNvSpPr>
            <a:spLocks noGrp="1"/>
          </p:cNvSpPr>
          <p:nvPr>
            <p:ph type="dt" sz="half" idx="10"/>
          </p:nvPr>
        </p:nvSpPr>
        <p:spPr/>
        <p:txBody>
          <a:bodyPr/>
          <a:lstStyle/>
          <a:p>
            <a:fld id="{85B2EC6F-7811-4DEA-979D-007927BE8A3D}" type="datetimeFigureOut">
              <a:rPr lang="en-GB" smtClean="0"/>
              <a:t>31/08/2020</a:t>
            </a:fld>
            <a:endParaRPr lang="en-GB"/>
          </a:p>
        </p:txBody>
      </p:sp>
      <p:sp>
        <p:nvSpPr>
          <p:cNvPr id="6" name="Footer Placeholder 5">
            <a:extLst>
              <a:ext uri="{FF2B5EF4-FFF2-40B4-BE49-F238E27FC236}">
                <a16:creationId xmlns:a16="http://schemas.microsoft.com/office/drawing/2014/main" id="{94036207-4488-4BF1-B9AD-2F653E0D67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E2589D-6296-4B36-974A-3F2DB6D90BF8}"/>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4062606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6FC2-C52D-40E7-A9D6-B3A29C7D0B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D18A9EF-3BDE-4B39-9AFC-F751D5D52A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26CF3A2-7DAF-4D2E-BE59-DF8543A1DA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EB6EF3-1CBB-4AC7-A122-1914C3112788}"/>
              </a:ext>
            </a:extLst>
          </p:cNvPr>
          <p:cNvSpPr>
            <a:spLocks noGrp="1"/>
          </p:cNvSpPr>
          <p:nvPr>
            <p:ph type="dt" sz="half" idx="10"/>
          </p:nvPr>
        </p:nvSpPr>
        <p:spPr/>
        <p:txBody>
          <a:bodyPr/>
          <a:lstStyle/>
          <a:p>
            <a:fld id="{85B2EC6F-7811-4DEA-979D-007927BE8A3D}" type="datetimeFigureOut">
              <a:rPr lang="en-GB" smtClean="0"/>
              <a:t>31/08/2020</a:t>
            </a:fld>
            <a:endParaRPr lang="en-GB"/>
          </a:p>
        </p:txBody>
      </p:sp>
      <p:sp>
        <p:nvSpPr>
          <p:cNvPr id="6" name="Footer Placeholder 5">
            <a:extLst>
              <a:ext uri="{FF2B5EF4-FFF2-40B4-BE49-F238E27FC236}">
                <a16:creationId xmlns:a16="http://schemas.microsoft.com/office/drawing/2014/main" id="{DB7F9451-1D41-48ED-AD33-9B4D13F21A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36FAC6-68D6-4FD0-BFBD-055D7A3A0CC9}"/>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1376592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CEF8C4-9621-49B1-A39B-482B3D1769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B02A8E-8A14-4B28-A806-5773A7B877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B41681-4B33-4993-BED1-045370546E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2EC6F-7811-4DEA-979D-007927BE8A3D}" type="datetimeFigureOut">
              <a:rPr lang="en-GB" smtClean="0"/>
              <a:t>31/08/2020</a:t>
            </a:fld>
            <a:endParaRPr lang="en-GB"/>
          </a:p>
        </p:txBody>
      </p:sp>
      <p:sp>
        <p:nvSpPr>
          <p:cNvPr id="5" name="Footer Placeholder 4">
            <a:extLst>
              <a:ext uri="{FF2B5EF4-FFF2-40B4-BE49-F238E27FC236}">
                <a16:creationId xmlns:a16="http://schemas.microsoft.com/office/drawing/2014/main" id="{AC6F4A9F-ECC2-416F-930C-7FC449FBE0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66713CF-46BF-4E98-B6A1-6818E96608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40387-6BE6-41A9-8E48-6F661E60BA84}" type="slidenum">
              <a:rPr lang="en-GB" smtClean="0"/>
              <a:t>‹#›</a:t>
            </a:fld>
            <a:endParaRPr lang="en-GB"/>
          </a:p>
        </p:txBody>
      </p:sp>
    </p:spTree>
    <p:extLst>
      <p:ext uri="{BB962C8B-B14F-4D97-AF65-F5344CB8AC3E}">
        <p14:creationId xmlns:p14="http://schemas.microsoft.com/office/powerpoint/2010/main" val="2310970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hyperlink" Target="http://www.onlinesafetyalliance.org/" TargetMode="Externa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uple of people that are talking to each other&#10;&#10;Description automatically generated">
            <a:extLst>
              <a:ext uri="{FF2B5EF4-FFF2-40B4-BE49-F238E27FC236}">
                <a16:creationId xmlns:a16="http://schemas.microsoft.com/office/drawing/2014/main" id="{2E12B0D0-2225-415B-AD19-7847892B4561}"/>
              </a:ext>
            </a:extLst>
          </p:cNvPr>
          <p:cNvPicPr>
            <a:picLocks noChangeAspect="1"/>
          </p:cNvPicPr>
          <p:nvPr/>
        </p:nvPicPr>
        <p:blipFill rotWithShape="1">
          <a:blip r:embed="rId2">
            <a:extLst>
              <a:ext uri="{28A0092B-C50C-407E-A947-70E740481C1C}">
                <a14:useLocalDpi xmlns:a14="http://schemas.microsoft.com/office/drawing/2010/main" val="0"/>
              </a:ext>
            </a:extLst>
          </a:blip>
          <a:srcRect t="7817" b="7817"/>
          <a:stretch/>
        </p:blipFill>
        <p:spPr>
          <a:xfrm>
            <a:off x="1" y="0"/>
            <a:ext cx="12192000" cy="6858000"/>
          </a:xfrm>
          <a:prstGeom prst="rect">
            <a:avLst/>
          </a:prstGeom>
        </p:spPr>
      </p:pic>
      <p:sp>
        <p:nvSpPr>
          <p:cNvPr id="6" name="Rectangle 5">
            <a:extLst>
              <a:ext uri="{FF2B5EF4-FFF2-40B4-BE49-F238E27FC236}">
                <a16:creationId xmlns:a16="http://schemas.microsoft.com/office/drawing/2014/main" id="{AF4984B7-4BD9-44E2-A02F-0F1845FC733D}"/>
              </a:ext>
            </a:extLst>
          </p:cNvPr>
          <p:cNvSpPr/>
          <p:nvPr/>
        </p:nvSpPr>
        <p:spPr>
          <a:xfrm>
            <a:off x="14749" y="0"/>
            <a:ext cx="12192000" cy="6858000"/>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vector graphics&#10;&#10;Description automatically generated">
            <a:extLst>
              <a:ext uri="{FF2B5EF4-FFF2-40B4-BE49-F238E27FC236}">
                <a16:creationId xmlns:a16="http://schemas.microsoft.com/office/drawing/2014/main" id="{87D1FF74-45FC-45B0-8302-A9FBFB14E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78" y="186203"/>
            <a:ext cx="2625213" cy="1365534"/>
          </a:xfrm>
          <a:prstGeom prst="rect">
            <a:avLst/>
          </a:prstGeom>
        </p:spPr>
      </p:pic>
      <p:sp>
        <p:nvSpPr>
          <p:cNvPr id="10" name="TextBox 9">
            <a:extLst>
              <a:ext uri="{FF2B5EF4-FFF2-40B4-BE49-F238E27FC236}">
                <a16:creationId xmlns:a16="http://schemas.microsoft.com/office/drawing/2014/main" id="{13CEB433-2817-4CE6-B050-6C38B0F9ED39}"/>
              </a:ext>
            </a:extLst>
          </p:cNvPr>
          <p:cNvSpPr txBox="1"/>
          <p:nvPr/>
        </p:nvSpPr>
        <p:spPr>
          <a:xfrm flipH="1">
            <a:off x="-108153" y="5010211"/>
            <a:ext cx="5304502" cy="461665"/>
          </a:xfrm>
          <a:prstGeom prst="rect">
            <a:avLst/>
          </a:prstGeom>
          <a:noFill/>
        </p:spPr>
        <p:txBody>
          <a:bodyPr wrap="square" rtlCol="0">
            <a:spAutoFit/>
          </a:bodyPr>
          <a:lstStyle/>
          <a:p>
            <a:pPr algn="ctr"/>
            <a:r>
              <a:rPr lang="en-GB" sz="2400" dirty="0">
                <a:solidFill>
                  <a:schemeClr val="bg1"/>
                </a:solidFill>
                <a:latin typeface="Aharoni" panose="02010803020104030203" pitchFamily="2" charset="-79"/>
                <a:cs typeface="Aharoni" panose="02010803020104030203" pitchFamily="2" charset="-79"/>
              </a:rPr>
              <a:t>OSA Certificate of Online Safety</a:t>
            </a:r>
          </a:p>
        </p:txBody>
      </p:sp>
      <p:sp>
        <p:nvSpPr>
          <p:cNvPr id="11" name="TextBox 10">
            <a:extLst>
              <a:ext uri="{FF2B5EF4-FFF2-40B4-BE49-F238E27FC236}">
                <a16:creationId xmlns:a16="http://schemas.microsoft.com/office/drawing/2014/main" id="{D1EF94D9-B088-4C5B-8694-5BEF39D29CB6}"/>
              </a:ext>
            </a:extLst>
          </p:cNvPr>
          <p:cNvSpPr txBox="1"/>
          <p:nvPr/>
        </p:nvSpPr>
        <p:spPr>
          <a:xfrm flipH="1">
            <a:off x="-113070" y="5608214"/>
            <a:ext cx="5265174"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Getting Started</a:t>
            </a:r>
          </a:p>
        </p:txBody>
      </p:sp>
      <p:cxnSp>
        <p:nvCxnSpPr>
          <p:cNvPr id="13" name="Straight Connector 12">
            <a:extLst>
              <a:ext uri="{FF2B5EF4-FFF2-40B4-BE49-F238E27FC236}">
                <a16:creationId xmlns:a16="http://schemas.microsoft.com/office/drawing/2014/main" id="{9615ADB5-79B1-4FB2-A4A2-4D1D773BA6CF}"/>
              </a:ext>
            </a:extLst>
          </p:cNvPr>
          <p:cNvCxnSpPr/>
          <p:nvPr/>
        </p:nvCxnSpPr>
        <p:spPr>
          <a:xfrm>
            <a:off x="309718" y="5578718"/>
            <a:ext cx="43802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710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E06E54-4DC8-4D32-97A2-9BF16574BDF8}"/>
              </a:ext>
            </a:extLst>
          </p:cNvPr>
          <p:cNvPicPr>
            <a:picLocks noChangeAspect="1"/>
          </p:cNvPicPr>
          <p:nvPr/>
        </p:nvPicPr>
        <p:blipFill>
          <a:blip r:embed="rId2"/>
          <a:stretch>
            <a:fillRect/>
          </a:stretch>
        </p:blipFill>
        <p:spPr>
          <a:xfrm>
            <a:off x="6095999" y="2600243"/>
            <a:ext cx="5567037" cy="1717757"/>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3">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3103591-3118-4F47-8D93-AFF875913990}"/>
              </a:ext>
            </a:extLst>
          </p:cNvPr>
          <p:cNvSpPr txBox="1"/>
          <p:nvPr/>
        </p:nvSpPr>
        <p:spPr>
          <a:xfrm>
            <a:off x="508286" y="1920009"/>
            <a:ext cx="5312412" cy="3970318"/>
          </a:xfrm>
          <a:prstGeom prst="rect">
            <a:avLst/>
          </a:prstGeom>
          <a:noFill/>
        </p:spPr>
        <p:txBody>
          <a:bodyPr wrap="square" rtlCol="0">
            <a:spAutoFit/>
          </a:bodyPr>
          <a:lstStyle/>
          <a:p>
            <a:r>
              <a:rPr lang="en-GB" sz="2800" dirty="0">
                <a:solidFill>
                  <a:schemeClr val="accent1">
                    <a:lumMod val="75000"/>
                  </a:schemeClr>
                </a:solidFill>
              </a:rPr>
              <a:t>At the bottom of your course you will see the link to generate your Certificate.</a:t>
            </a:r>
          </a:p>
          <a:p>
            <a:endParaRPr lang="en-GB" sz="2800" dirty="0">
              <a:solidFill>
                <a:schemeClr val="accent1">
                  <a:lumMod val="75000"/>
                </a:schemeClr>
              </a:solidFill>
            </a:endParaRPr>
          </a:p>
          <a:p>
            <a:r>
              <a:rPr lang="en-GB" sz="2800" dirty="0">
                <a:solidFill>
                  <a:schemeClr val="accent1">
                    <a:lumMod val="75000"/>
                  </a:schemeClr>
                </a:solidFill>
              </a:rPr>
              <a:t>This will only be available to you once you have completed all assessments. Most assessments have an 80% pass mark, but you need to score 100% in the last one.</a:t>
            </a:r>
          </a:p>
        </p:txBody>
      </p:sp>
      <p:sp>
        <p:nvSpPr>
          <p:cNvPr id="12" name="TextBox 11">
            <a:extLst>
              <a:ext uri="{FF2B5EF4-FFF2-40B4-BE49-F238E27FC236}">
                <a16:creationId xmlns:a16="http://schemas.microsoft.com/office/drawing/2014/main" id="{6E945DDB-C2EB-48F5-AFF8-D0520F470A88}"/>
              </a:ext>
            </a:extLst>
          </p:cNvPr>
          <p:cNvSpPr txBox="1"/>
          <p:nvPr/>
        </p:nvSpPr>
        <p:spPr>
          <a:xfrm flipH="1">
            <a:off x="2219637" y="308453"/>
            <a:ext cx="7101343"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Claim your Certificate</a:t>
            </a:r>
          </a:p>
        </p:txBody>
      </p:sp>
      <p:pic>
        <p:nvPicPr>
          <p:cNvPr id="11" name="Picture 10">
            <a:extLst>
              <a:ext uri="{FF2B5EF4-FFF2-40B4-BE49-F238E27FC236}">
                <a16:creationId xmlns:a16="http://schemas.microsoft.com/office/drawing/2014/main" id="{A63984B3-A53E-4483-A774-6AABFC0D26B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608320" y="3905168"/>
            <a:ext cx="2075394" cy="2698012"/>
          </a:xfrm>
          <a:prstGeom prst="rect">
            <a:avLst/>
          </a:prstGeom>
        </p:spPr>
      </p:pic>
    </p:spTree>
    <p:extLst>
      <p:ext uri="{BB962C8B-B14F-4D97-AF65-F5344CB8AC3E}">
        <p14:creationId xmlns:p14="http://schemas.microsoft.com/office/powerpoint/2010/main" val="187271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3203BAF-9B6F-4C7D-A37F-9D6C2DD8E7B3}"/>
              </a:ext>
            </a:extLst>
          </p:cNvPr>
          <p:cNvPicPr>
            <a:picLocks noChangeAspect="1"/>
          </p:cNvPicPr>
          <p:nvPr/>
        </p:nvPicPr>
        <p:blipFill rotWithShape="1">
          <a:blip r:embed="rId2">
            <a:extLst>
              <a:ext uri="{28A0092B-C50C-407E-A947-70E740481C1C}">
                <a14:useLocalDpi xmlns:a14="http://schemas.microsoft.com/office/drawing/2010/main" val="0"/>
              </a:ext>
            </a:extLst>
          </a:blip>
          <a:srcRect b="8750"/>
          <a:stretch/>
        </p:blipFill>
        <p:spPr>
          <a:xfrm>
            <a:off x="0" y="1295398"/>
            <a:ext cx="12191996" cy="5562602"/>
          </a:xfrm>
          <a:prstGeom prst="rect">
            <a:avLst/>
          </a:prstGeom>
        </p:spPr>
      </p:pic>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3">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5E8563A-DC9D-4FAB-BBDC-57322C5FE10A}"/>
              </a:ext>
            </a:extLst>
          </p:cNvPr>
          <p:cNvSpPr txBox="1"/>
          <p:nvPr/>
        </p:nvSpPr>
        <p:spPr>
          <a:xfrm flipH="1">
            <a:off x="-2" y="308453"/>
            <a:ext cx="12191998"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The OSA Certificate of Online Safety</a:t>
            </a:r>
          </a:p>
        </p:txBody>
      </p:sp>
      <p:sp>
        <p:nvSpPr>
          <p:cNvPr id="7" name="Shape 110">
            <a:extLst>
              <a:ext uri="{FF2B5EF4-FFF2-40B4-BE49-F238E27FC236}">
                <a16:creationId xmlns:a16="http://schemas.microsoft.com/office/drawing/2014/main" id="{81B91DF7-1D6E-46F3-A7E1-A8C0DD86AC4B}"/>
              </a:ext>
            </a:extLst>
          </p:cNvPr>
          <p:cNvSpPr txBox="1"/>
          <p:nvPr/>
        </p:nvSpPr>
        <p:spPr>
          <a:xfrm>
            <a:off x="869677" y="1843354"/>
            <a:ext cx="10452639" cy="1188686"/>
          </a:xfrm>
          <a:prstGeom prst="rect">
            <a:avLst/>
          </a:prstGeom>
          <a:noFill/>
          <a:ln>
            <a:noFill/>
          </a:ln>
        </p:spPr>
        <p:txBody>
          <a:bodyPr wrap="square" lIns="91425" tIns="45700" rIns="91425" bIns="45700" anchor="ctr" anchorCtr="0">
            <a:noAutofit/>
          </a:bodyPr>
          <a:lstStyle/>
          <a:p>
            <a:pPr lvl="0">
              <a:spcBef>
                <a:spcPts val="1000"/>
              </a:spcBef>
            </a:pPr>
            <a:r>
              <a:rPr lang="en-PH" sz="2800" dirty="0">
                <a:solidFill>
                  <a:schemeClr val="accent1">
                    <a:lumMod val="75000"/>
                  </a:schemeClr>
                </a:solidFill>
                <a:sym typeface="Roboto"/>
              </a:rPr>
              <a:t>Our digital devices have become incredibly important in our day-to-day lives and bring great opportunities and pleasure. However, the risks posed by these technologies to the health and safety of young people today are varied and very real. Sample recent headlines:</a:t>
            </a:r>
          </a:p>
        </p:txBody>
      </p:sp>
      <p:pic>
        <p:nvPicPr>
          <p:cNvPr id="8" name="Shape 111" descr="Screenshot 2016-08-26 at 10.png">
            <a:extLst>
              <a:ext uri="{FF2B5EF4-FFF2-40B4-BE49-F238E27FC236}">
                <a16:creationId xmlns:a16="http://schemas.microsoft.com/office/drawing/2014/main" id="{762877FA-5C5C-4D34-9612-DF9E65F3AC9D}"/>
              </a:ext>
            </a:extLst>
          </p:cNvPr>
          <p:cNvPicPr preferRelativeResize="0"/>
          <p:nvPr/>
        </p:nvPicPr>
        <p:blipFill rotWithShape="1">
          <a:blip r:embed="rId4">
            <a:alphaModFix/>
          </a:blip>
          <a:srcRect t="52638" r="1883" b="12431"/>
          <a:stretch/>
        </p:blipFill>
        <p:spPr>
          <a:xfrm>
            <a:off x="1885540" y="3655469"/>
            <a:ext cx="4027004" cy="704852"/>
          </a:xfrm>
          <a:prstGeom prst="rect">
            <a:avLst/>
          </a:prstGeom>
          <a:noFill/>
          <a:ln w="9525" cap="flat" cmpd="sng">
            <a:solidFill>
              <a:schemeClr val="dk2"/>
            </a:solidFill>
            <a:prstDash val="solid"/>
            <a:round/>
            <a:headEnd type="none" w="med" len="med"/>
            <a:tailEnd type="none" w="med" len="med"/>
          </a:ln>
        </p:spPr>
      </p:pic>
      <p:pic>
        <p:nvPicPr>
          <p:cNvPr id="10" name="Shape 112" descr="Screenshot 2016-08-26 at 10.png">
            <a:extLst>
              <a:ext uri="{FF2B5EF4-FFF2-40B4-BE49-F238E27FC236}">
                <a16:creationId xmlns:a16="http://schemas.microsoft.com/office/drawing/2014/main" id="{34EF3C23-61A7-406D-908B-2B1E4048776F}"/>
              </a:ext>
            </a:extLst>
          </p:cNvPr>
          <p:cNvPicPr preferRelativeResize="0"/>
          <p:nvPr/>
        </p:nvPicPr>
        <p:blipFill>
          <a:blip r:embed="rId5">
            <a:alphaModFix/>
          </a:blip>
          <a:stretch>
            <a:fillRect/>
          </a:stretch>
        </p:blipFill>
        <p:spPr>
          <a:xfrm>
            <a:off x="6137986" y="5614584"/>
            <a:ext cx="5381775" cy="615060"/>
          </a:xfrm>
          <a:prstGeom prst="rect">
            <a:avLst/>
          </a:prstGeom>
          <a:noFill/>
          <a:ln w="9525" cap="flat" cmpd="sng">
            <a:solidFill>
              <a:schemeClr val="dk2"/>
            </a:solidFill>
            <a:prstDash val="solid"/>
            <a:round/>
            <a:headEnd type="none" w="med" len="med"/>
            <a:tailEnd type="none" w="med" len="med"/>
          </a:ln>
        </p:spPr>
      </p:pic>
      <p:pic>
        <p:nvPicPr>
          <p:cNvPr id="11" name="Shape 113" descr="Screenshot 2016-08-26 at 10.png">
            <a:extLst>
              <a:ext uri="{FF2B5EF4-FFF2-40B4-BE49-F238E27FC236}">
                <a16:creationId xmlns:a16="http://schemas.microsoft.com/office/drawing/2014/main" id="{F7778630-11B4-4F3D-BE13-C662F8ED79AF}"/>
              </a:ext>
            </a:extLst>
          </p:cNvPr>
          <p:cNvPicPr preferRelativeResize="0"/>
          <p:nvPr/>
        </p:nvPicPr>
        <p:blipFill>
          <a:blip r:embed="rId6">
            <a:alphaModFix/>
          </a:blip>
          <a:stretch>
            <a:fillRect/>
          </a:stretch>
        </p:blipFill>
        <p:spPr>
          <a:xfrm>
            <a:off x="6137985" y="3619483"/>
            <a:ext cx="4452401" cy="779342"/>
          </a:xfrm>
          <a:prstGeom prst="rect">
            <a:avLst/>
          </a:prstGeom>
          <a:noFill/>
          <a:ln w="9525" cap="flat" cmpd="sng">
            <a:solidFill>
              <a:schemeClr val="dk2"/>
            </a:solidFill>
            <a:prstDash val="solid"/>
            <a:round/>
            <a:headEnd type="none" w="med" len="med"/>
            <a:tailEnd type="none" w="med" len="med"/>
          </a:ln>
        </p:spPr>
      </p:pic>
      <p:pic>
        <p:nvPicPr>
          <p:cNvPr id="12" name="Shape 114" descr="Screenshot 2016-08-26 at 11.png">
            <a:extLst>
              <a:ext uri="{FF2B5EF4-FFF2-40B4-BE49-F238E27FC236}">
                <a16:creationId xmlns:a16="http://schemas.microsoft.com/office/drawing/2014/main" id="{0F5B87A6-62F3-43EA-890B-5AFA04100C40}"/>
              </a:ext>
            </a:extLst>
          </p:cNvPr>
          <p:cNvPicPr preferRelativeResize="0"/>
          <p:nvPr/>
        </p:nvPicPr>
        <p:blipFill>
          <a:blip r:embed="rId7">
            <a:alphaModFix/>
          </a:blip>
          <a:stretch>
            <a:fillRect/>
          </a:stretch>
        </p:blipFill>
        <p:spPr>
          <a:xfrm>
            <a:off x="1109114" y="4535180"/>
            <a:ext cx="4803430" cy="863280"/>
          </a:xfrm>
          <a:prstGeom prst="rect">
            <a:avLst/>
          </a:prstGeom>
          <a:noFill/>
          <a:ln w="9525" cap="flat" cmpd="sng">
            <a:solidFill>
              <a:schemeClr val="dk2"/>
            </a:solidFill>
            <a:prstDash val="solid"/>
            <a:round/>
            <a:headEnd type="none" w="med" len="med"/>
            <a:tailEnd type="none" w="med" len="med"/>
          </a:ln>
        </p:spPr>
      </p:pic>
      <p:pic>
        <p:nvPicPr>
          <p:cNvPr id="13" name="Shape 115" descr="Screenshot 2016-08-27 at 10.png">
            <a:extLst>
              <a:ext uri="{FF2B5EF4-FFF2-40B4-BE49-F238E27FC236}">
                <a16:creationId xmlns:a16="http://schemas.microsoft.com/office/drawing/2014/main" id="{EA8A14F6-9C35-44F0-848C-13F98AF27BAB}"/>
              </a:ext>
            </a:extLst>
          </p:cNvPr>
          <p:cNvPicPr preferRelativeResize="0"/>
          <p:nvPr/>
        </p:nvPicPr>
        <p:blipFill>
          <a:blip r:embed="rId8">
            <a:alphaModFix/>
          </a:blip>
          <a:stretch>
            <a:fillRect/>
          </a:stretch>
        </p:blipFill>
        <p:spPr>
          <a:xfrm>
            <a:off x="1109113" y="5614584"/>
            <a:ext cx="4803430" cy="616849"/>
          </a:xfrm>
          <a:prstGeom prst="rect">
            <a:avLst/>
          </a:prstGeom>
          <a:noFill/>
          <a:ln w="9525" cap="flat" cmpd="sng">
            <a:solidFill>
              <a:schemeClr val="dk2"/>
            </a:solidFill>
            <a:prstDash val="solid"/>
            <a:round/>
            <a:headEnd type="none" w="med" len="med"/>
            <a:tailEnd type="none" w="med" len="med"/>
          </a:ln>
        </p:spPr>
      </p:pic>
      <p:pic>
        <p:nvPicPr>
          <p:cNvPr id="14" name="Shape 116" descr="Screenshot 2016-08-27 at 10.png">
            <a:extLst>
              <a:ext uri="{FF2B5EF4-FFF2-40B4-BE49-F238E27FC236}">
                <a16:creationId xmlns:a16="http://schemas.microsoft.com/office/drawing/2014/main" id="{0E80F9AA-855E-4BA3-8F88-5A27805F5E66}"/>
              </a:ext>
            </a:extLst>
          </p:cNvPr>
          <p:cNvPicPr preferRelativeResize="0"/>
          <p:nvPr/>
        </p:nvPicPr>
        <p:blipFill>
          <a:blip r:embed="rId9">
            <a:alphaModFix/>
          </a:blip>
          <a:stretch>
            <a:fillRect/>
          </a:stretch>
        </p:blipFill>
        <p:spPr>
          <a:xfrm>
            <a:off x="6137985" y="4638416"/>
            <a:ext cx="5381775" cy="696416"/>
          </a:xfrm>
          <a:prstGeom prst="rect">
            <a:avLst/>
          </a:prstGeom>
          <a:noFill/>
          <a:ln w="9525" cap="flat" cmpd="sng">
            <a:solidFill>
              <a:schemeClr val="dk2"/>
            </a:solidFill>
            <a:prstDash val="solid"/>
            <a:round/>
            <a:headEnd type="none" w="med" len="med"/>
            <a:tailEnd type="none" w="med" len="med"/>
          </a:ln>
        </p:spPr>
      </p:pic>
    </p:spTree>
    <p:extLst>
      <p:ext uri="{BB962C8B-B14F-4D97-AF65-F5344CB8AC3E}">
        <p14:creationId xmlns:p14="http://schemas.microsoft.com/office/powerpoint/2010/main" val="3686782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cbook Pro on Brown Wooden Table">
            <a:extLst>
              <a:ext uri="{FF2B5EF4-FFF2-40B4-BE49-F238E27FC236}">
                <a16:creationId xmlns:a16="http://schemas.microsoft.com/office/drawing/2014/main" id="{ABA3DBF3-A096-4557-9079-A95D501316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975" t="19544" r="5499" b="5781"/>
          <a:stretch/>
        </p:blipFill>
        <p:spPr bwMode="auto">
          <a:xfrm>
            <a:off x="0" y="0"/>
            <a:ext cx="1219691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3">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5E8563A-DC9D-4FAB-BBDC-57322C5FE10A}"/>
              </a:ext>
            </a:extLst>
          </p:cNvPr>
          <p:cNvSpPr txBox="1"/>
          <p:nvPr/>
        </p:nvSpPr>
        <p:spPr>
          <a:xfrm flipH="1">
            <a:off x="3323304" y="308453"/>
            <a:ext cx="5265174"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Logging in</a:t>
            </a:r>
          </a:p>
        </p:txBody>
      </p:sp>
      <p:pic>
        <p:nvPicPr>
          <p:cNvPr id="8" name="Picture 7">
            <a:extLst>
              <a:ext uri="{FF2B5EF4-FFF2-40B4-BE49-F238E27FC236}">
                <a16:creationId xmlns:a16="http://schemas.microsoft.com/office/drawing/2014/main" id="{5F846D45-746F-4AA6-B24F-764034D3B8FA}"/>
              </a:ext>
            </a:extLst>
          </p:cNvPr>
          <p:cNvPicPr>
            <a:picLocks noChangeAspect="1"/>
          </p:cNvPicPr>
          <p:nvPr/>
        </p:nvPicPr>
        <p:blipFill rotWithShape="1">
          <a:blip r:embed="rId4"/>
          <a:srcRect l="3938" t="11163" r="28791" b="12240"/>
          <a:stretch/>
        </p:blipFill>
        <p:spPr>
          <a:xfrm>
            <a:off x="5821921" y="1959029"/>
            <a:ext cx="4726891" cy="3025926"/>
          </a:xfrm>
          <a:prstGeom prst="rect">
            <a:avLst/>
          </a:prstGeom>
          <a:ln>
            <a:noFill/>
          </a:ln>
        </p:spPr>
      </p:pic>
      <p:sp>
        <p:nvSpPr>
          <p:cNvPr id="9" name="TextBox 8">
            <a:extLst>
              <a:ext uri="{FF2B5EF4-FFF2-40B4-BE49-F238E27FC236}">
                <a16:creationId xmlns:a16="http://schemas.microsoft.com/office/drawing/2014/main" id="{43103591-3118-4F47-8D93-AFF875913990}"/>
              </a:ext>
            </a:extLst>
          </p:cNvPr>
          <p:cNvSpPr txBox="1"/>
          <p:nvPr/>
        </p:nvSpPr>
        <p:spPr>
          <a:xfrm>
            <a:off x="484242" y="2288358"/>
            <a:ext cx="4999703" cy="2246769"/>
          </a:xfrm>
          <a:prstGeom prst="rect">
            <a:avLst/>
          </a:prstGeom>
          <a:noFill/>
        </p:spPr>
        <p:txBody>
          <a:bodyPr wrap="square" rtlCol="0">
            <a:spAutoFit/>
          </a:bodyPr>
          <a:lstStyle/>
          <a:p>
            <a:r>
              <a:rPr lang="en-GB" sz="2800" dirty="0">
                <a:solidFill>
                  <a:schemeClr val="accent1">
                    <a:lumMod val="75000"/>
                  </a:schemeClr>
                </a:solidFill>
              </a:rPr>
              <a:t>In your browser visit </a:t>
            </a:r>
            <a:r>
              <a:rPr lang="en-GB" sz="2800" dirty="0">
                <a:solidFill>
                  <a:schemeClr val="accent1">
                    <a:lumMod val="75000"/>
                  </a:schemeClr>
                </a:solidFill>
                <a:hlinkClick r:id="rId5">
                  <a:extLst>
                    <a:ext uri="{A12FA001-AC4F-418D-AE19-62706E023703}">
                      <ahyp:hlinkClr xmlns:ahyp="http://schemas.microsoft.com/office/drawing/2018/hyperlinkcolor" val="tx"/>
                    </a:ext>
                  </a:extLst>
                </a:hlinkClick>
              </a:rPr>
              <a:t>www.onlinesafetyalliance.org</a:t>
            </a:r>
            <a:endParaRPr lang="en-GB" sz="2800" dirty="0">
              <a:solidFill>
                <a:schemeClr val="accent1">
                  <a:lumMod val="75000"/>
                </a:schemeClr>
              </a:solidFill>
            </a:endParaRPr>
          </a:p>
          <a:p>
            <a:endParaRPr lang="en-GB" sz="2800" dirty="0">
              <a:solidFill>
                <a:schemeClr val="accent1">
                  <a:lumMod val="75000"/>
                </a:schemeClr>
              </a:solidFill>
            </a:endParaRPr>
          </a:p>
          <a:p>
            <a:r>
              <a:rPr lang="en-GB" sz="2800" dirty="0">
                <a:solidFill>
                  <a:schemeClr val="accent1">
                    <a:lumMod val="75000"/>
                  </a:schemeClr>
                </a:solidFill>
              </a:rPr>
              <a:t>Press on the green button labelled ‘Certificate Log in’.</a:t>
            </a:r>
          </a:p>
        </p:txBody>
      </p:sp>
    </p:spTree>
    <p:extLst>
      <p:ext uri="{BB962C8B-B14F-4D97-AF65-F5344CB8AC3E}">
        <p14:creationId xmlns:p14="http://schemas.microsoft.com/office/powerpoint/2010/main" val="1886805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2">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5E8563A-DC9D-4FAB-BBDC-57322C5FE10A}"/>
              </a:ext>
            </a:extLst>
          </p:cNvPr>
          <p:cNvSpPr txBox="1"/>
          <p:nvPr/>
        </p:nvSpPr>
        <p:spPr>
          <a:xfrm flipH="1">
            <a:off x="3323304" y="308453"/>
            <a:ext cx="5265174"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Logging in</a:t>
            </a:r>
          </a:p>
        </p:txBody>
      </p:sp>
      <p:sp>
        <p:nvSpPr>
          <p:cNvPr id="9" name="TextBox 8">
            <a:extLst>
              <a:ext uri="{FF2B5EF4-FFF2-40B4-BE49-F238E27FC236}">
                <a16:creationId xmlns:a16="http://schemas.microsoft.com/office/drawing/2014/main" id="{43103591-3118-4F47-8D93-AFF875913990}"/>
              </a:ext>
            </a:extLst>
          </p:cNvPr>
          <p:cNvSpPr txBox="1"/>
          <p:nvPr/>
        </p:nvSpPr>
        <p:spPr>
          <a:xfrm>
            <a:off x="572731" y="1894879"/>
            <a:ext cx="6388506" cy="3970318"/>
          </a:xfrm>
          <a:prstGeom prst="rect">
            <a:avLst/>
          </a:prstGeom>
          <a:noFill/>
        </p:spPr>
        <p:txBody>
          <a:bodyPr wrap="square" rtlCol="0">
            <a:spAutoFit/>
          </a:bodyPr>
          <a:lstStyle/>
          <a:p>
            <a:r>
              <a:rPr lang="en-GB" sz="2800" dirty="0">
                <a:solidFill>
                  <a:schemeClr val="accent1">
                    <a:lumMod val="75000"/>
                  </a:schemeClr>
                </a:solidFill>
              </a:rPr>
              <a:t>Your school has chosen to use your school Microsoft accounts to access the OSA Certificate.</a:t>
            </a:r>
          </a:p>
          <a:p>
            <a:endParaRPr lang="en-GB" sz="2800" dirty="0">
              <a:solidFill>
                <a:schemeClr val="accent1">
                  <a:lumMod val="75000"/>
                </a:schemeClr>
              </a:solidFill>
            </a:endParaRPr>
          </a:p>
          <a:p>
            <a:r>
              <a:rPr lang="en-GB" sz="2800" dirty="0">
                <a:solidFill>
                  <a:schemeClr val="accent1">
                    <a:lumMod val="75000"/>
                  </a:schemeClr>
                </a:solidFill>
              </a:rPr>
              <a:t>You need to click on the icon to log in with Microsoft.</a:t>
            </a:r>
          </a:p>
          <a:p>
            <a:endParaRPr lang="en-GB" sz="2800" dirty="0">
              <a:solidFill>
                <a:schemeClr val="accent1">
                  <a:lumMod val="75000"/>
                </a:schemeClr>
              </a:solidFill>
            </a:endParaRPr>
          </a:p>
          <a:p>
            <a:r>
              <a:rPr lang="en-GB" sz="2800" dirty="0">
                <a:solidFill>
                  <a:schemeClr val="accent1">
                    <a:lumMod val="75000"/>
                  </a:schemeClr>
                </a:solidFill>
              </a:rPr>
              <a:t>You will then need to type in your school email address and password.</a:t>
            </a:r>
          </a:p>
        </p:txBody>
      </p:sp>
      <p:pic>
        <p:nvPicPr>
          <p:cNvPr id="6" name="Picture 5">
            <a:extLst>
              <a:ext uri="{FF2B5EF4-FFF2-40B4-BE49-F238E27FC236}">
                <a16:creationId xmlns:a16="http://schemas.microsoft.com/office/drawing/2014/main" id="{44146CC9-F94D-4BD4-B2CF-D832B4EE25FC}"/>
              </a:ext>
            </a:extLst>
          </p:cNvPr>
          <p:cNvPicPr>
            <a:picLocks noChangeAspect="1"/>
          </p:cNvPicPr>
          <p:nvPr/>
        </p:nvPicPr>
        <p:blipFill>
          <a:blip r:embed="rId3"/>
          <a:stretch>
            <a:fillRect/>
          </a:stretch>
        </p:blipFill>
        <p:spPr>
          <a:xfrm>
            <a:off x="7713406" y="1521350"/>
            <a:ext cx="4309754" cy="5177761"/>
          </a:xfrm>
          <a:prstGeom prst="rect">
            <a:avLst/>
          </a:prstGeom>
        </p:spPr>
      </p:pic>
      <p:sp>
        <p:nvSpPr>
          <p:cNvPr id="7" name="Arrow: Right 6">
            <a:extLst>
              <a:ext uri="{FF2B5EF4-FFF2-40B4-BE49-F238E27FC236}">
                <a16:creationId xmlns:a16="http://schemas.microsoft.com/office/drawing/2014/main" id="{998B7150-796A-423F-9F9D-7963DA37551B}"/>
              </a:ext>
            </a:extLst>
          </p:cNvPr>
          <p:cNvSpPr/>
          <p:nvPr/>
        </p:nvSpPr>
        <p:spPr>
          <a:xfrm>
            <a:off x="7315200" y="6192621"/>
            <a:ext cx="2512143" cy="3569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0C896A2-0A94-43B5-8ACC-7B2F983D821F}"/>
              </a:ext>
            </a:extLst>
          </p:cNvPr>
          <p:cNvSpPr txBox="1"/>
          <p:nvPr/>
        </p:nvSpPr>
        <p:spPr>
          <a:xfrm>
            <a:off x="8725373" y="2493946"/>
            <a:ext cx="2203939" cy="923330"/>
          </a:xfrm>
          <a:prstGeom prst="rect">
            <a:avLst/>
          </a:prstGeom>
          <a:solidFill>
            <a:srgbClr val="FFFF00"/>
          </a:solidFill>
        </p:spPr>
        <p:txBody>
          <a:bodyPr wrap="square" rtlCol="0">
            <a:spAutoFit/>
          </a:bodyPr>
          <a:lstStyle/>
          <a:p>
            <a:pPr algn="ctr"/>
            <a:r>
              <a:rPr lang="en-GB" dirty="0"/>
              <a:t>Do not type anything into the username and password boxes.</a:t>
            </a:r>
          </a:p>
        </p:txBody>
      </p:sp>
    </p:spTree>
    <p:extLst>
      <p:ext uri="{BB962C8B-B14F-4D97-AF65-F5344CB8AC3E}">
        <p14:creationId xmlns:p14="http://schemas.microsoft.com/office/powerpoint/2010/main" val="2006818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cbook Pro on Brown Wooden Table">
            <a:extLst>
              <a:ext uri="{FF2B5EF4-FFF2-40B4-BE49-F238E27FC236}">
                <a16:creationId xmlns:a16="http://schemas.microsoft.com/office/drawing/2014/main" id="{ABA3DBF3-A096-4557-9079-A95D501316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975" t="19544" r="5499" b="5781"/>
          <a:stretch/>
        </p:blipFill>
        <p:spPr bwMode="auto">
          <a:xfrm>
            <a:off x="0" y="0"/>
            <a:ext cx="1219691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3">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5E8563A-DC9D-4FAB-BBDC-57322C5FE10A}"/>
              </a:ext>
            </a:extLst>
          </p:cNvPr>
          <p:cNvSpPr txBox="1"/>
          <p:nvPr/>
        </p:nvSpPr>
        <p:spPr>
          <a:xfrm flipH="1">
            <a:off x="3323304" y="308453"/>
            <a:ext cx="5265174"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Logging in</a:t>
            </a:r>
          </a:p>
        </p:txBody>
      </p:sp>
      <p:sp>
        <p:nvSpPr>
          <p:cNvPr id="9" name="TextBox 8">
            <a:extLst>
              <a:ext uri="{FF2B5EF4-FFF2-40B4-BE49-F238E27FC236}">
                <a16:creationId xmlns:a16="http://schemas.microsoft.com/office/drawing/2014/main" id="{43103591-3118-4F47-8D93-AFF875913990}"/>
              </a:ext>
            </a:extLst>
          </p:cNvPr>
          <p:cNvSpPr txBox="1"/>
          <p:nvPr/>
        </p:nvSpPr>
        <p:spPr>
          <a:xfrm>
            <a:off x="410500" y="2123331"/>
            <a:ext cx="4825177" cy="2677656"/>
          </a:xfrm>
          <a:prstGeom prst="rect">
            <a:avLst/>
          </a:prstGeom>
          <a:noFill/>
        </p:spPr>
        <p:txBody>
          <a:bodyPr wrap="square" rtlCol="0">
            <a:spAutoFit/>
          </a:bodyPr>
          <a:lstStyle/>
          <a:p>
            <a:r>
              <a:rPr lang="en-GB" sz="2800" dirty="0">
                <a:solidFill>
                  <a:schemeClr val="accent1">
                    <a:lumMod val="75000"/>
                  </a:schemeClr>
                </a:solidFill>
              </a:rPr>
              <a:t>The first time you log in you will be shown our data protection and privacy policy. You need to press the green ‘Yes’ button to agree to this before you can access the Certificate.</a:t>
            </a:r>
          </a:p>
        </p:txBody>
      </p:sp>
      <p:pic>
        <p:nvPicPr>
          <p:cNvPr id="6" name="Picture 5">
            <a:extLst>
              <a:ext uri="{FF2B5EF4-FFF2-40B4-BE49-F238E27FC236}">
                <a16:creationId xmlns:a16="http://schemas.microsoft.com/office/drawing/2014/main" id="{7BE68E8F-3101-4505-95A7-29B0D797A432}"/>
              </a:ext>
            </a:extLst>
          </p:cNvPr>
          <p:cNvPicPr>
            <a:picLocks noChangeAspect="1"/>
          </p:cNvPicPr>
          <p:nvPr/>
        </p:nvPicPr>
        <p:blipFill rotWithShape="1">
          <a:blip r:embed="rId4"/>
          <a:srcRect l="2877" r="3612"/>
          <a:stretch/>
        </p:blipFill>
        <p:spPr>
          <a:xfrm>
            <a:off x="5855110" y="1968861"/>
            <a:ext cx="4660490" cy="2986597"/>
          </a:xfrm>
          <a:prstGeom prst="rect">
            <a:avLst/>
          </a:prstGeom>
        </p:spPr>
      </p:pic>
    </p:spTree>
    <p:extLst>
      <p:ext uri="{BB962C8B-B14F-4D97-AF65-F5344CB8AC3E}">
        <p14:creationId xmlns:p14="http://schemas.microsoft.com/office/powerpoint/2010/main" val="924478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EB3215C-F156-40D2-AEAF-C1F1FE2357D3}"/>
              </a:ext>
            </a:extLst>
          </p:cNvPr>
          <p:cNvSpPr/>
          <p:nvPr/>
        </p:nvSpPr>
        <p:spPr>
          <a:xfrm>
            <a:off x="4097868" y="1666565"/>
            <a:ext cx="7757372" cy="48522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15" name="Picture 14">
            <a:extLst>
              <a:ext uri="{FF2B5EF4-FFF2-40B4-BE49-F238E27FC236}">
                <a16:creationId xmlns:a16="http://schemas.microsoft.com/office/drawing/2014/main" id="{887AEDBF-389A-4BE0-A33D-31C23C23007E}"/>
              </a:ext>
            </a:extLst>
          </p:cNvPr>
          <p:cNvPicPr>
            <a:picLocks noChangeAspect="1"/>
          </p:cNvPicPr>
          <p:nvPr/>
        </p:nvPicPr>
        <p:blipFill rotWithShape="1">
          <a:blip r:embed="rId2">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17" name="Rectangle 16">
            <a:extLst>
              <a:ext uri="{FF2B5EF4-FFF2-40B4-BE49-F238E27FC236}">
                <a16:creationId xmlns:a16="http://schemas.microsoft.com/office/drawing/2014/main" id="{90BC5A94-6A75-4B5F-BE8D-723BEA545F95}"/>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B5A7446-D9CC-45E1-B521-8BA9AB801BF2}"/>
              </a:ext>
            </a:extLst>
          </p:cNvPr>
          <p:cNvSpPr txBox="1"/>
          <p:nvPr/>
        </p:nvSpPr>
        <p:spPr>
          <a:xfrm flipH="1">
            <a:off x="2219637" y="308453"/>
            <a:ext cx="7101343"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Accessing your course</a:t>
            </a:r>
          </a:p>
        </p:txBody>
      </p:sp>
      <p:sp>
        <p:nvSpPr>
          <p:cNvPr id="21" name="TextBox 20">
            <a:extLst>
              <a:ext uri="{FF2B5EF4-FFF2-40B4-BE49-F238E27FC236}">
                <a16:creationId xmlns:a16="http://schemas.microsoft.com/office/drawing/2014/main" id="{88E2B252-6A5F-47D7-8A8E-2723F5DF09AF}"/>
              </a:ext>
            </a:extLst>
          </p:cNvPr>
          <p:cNvSpPr txBox="1"/>
          <p:nvPr/>
        </p:nvSpPr>
        <p:spPr>
          <a:xfrm>
            <a:off x="233085" y="1666565"/>
            <a:ext cx="3699111" cy="5216813"/>
          </a:xfrm>
          <a:prstGeom prst="rect">
            <a:avLst/>
          </a:prstGeom>
          <a:noFill/>
        </p:spPr>
        <p:txBody>
          <a:bodyPr wrap="square" rtlCol="0">
            <a:spAutoFit/>
          </a:bodyPr>
          <a:lstStyle/>
          <a:p>
            <a:r>
              <a:rPr lang="en-GB" sz="2600" dirty="0">
                <a:solidFill>
                  <a:schemeClr val="accent1">
                    <a:lumMod val="75000"/>
                  </a:schemeClr>
                </a:solidFill>
              </a:rPr>
              <a:t>- Select ‘Available Courses’ from the top navigation bar. </a:t>
            </a:r>
            <a:br>
              <a:rPr lang="en-GB" sz="2600" dirty="0">
                <a:solidFill>
                  <a:schemeClr val="accent1">
                    <a:lumMod val="75000"/>
                  </a:schemeClr>
                </a:solidFill>
              </a:rPr>
            </a:br>
            <a:br>
              <a:rPr lang="en-GB" sz="900" dirty="0">
                <a:solidFill>
                  <a:schemeClr val="accent1">
                    <a:lumMod val="75000"/>
                  </a:schemeClr>
                </a:solidFill>
              </a:rPr>
            </a:br>
            <a:r>
              <a:rPr lang="en-GB" sz="2600" dirty="0">
                <a:solidFill>
                  <a:schemeClr val="accent1">
                    <a:lumMod val="75000"/>
                  </a:schemeClr>
                </a:solidFill>
              </a:rPr>
              <a:t>- Select 2020-2021 courses’ from the drop down box. </a:t>
            </a:r>
            <a:br>
              <a:rPr lang="en-GB" sz="2600" dirty="0">
                <a:solidFill>
                  <a:schemeClr val="accent1">
                    <a:lumMod val="75000"/>
                  </a:schemeClr>
                </a:solidFill>
              </a:rPr>
            </a:br>
            <a:br>
              <a:rPr lang="en-GB" sz="900" dirty="0">
                <a:solidFill>
                  <a:schemeClr val="accent1">
                    <a:lumMod val="75000"/>
                  </a:schemeClr>
                </a:solidFill>
              </a:rPr>
            </a:br>
            <a:r>
              <a:rPr lang="en-GB" sz="2600" dirty="0">
                <a:solidFill>
                  <a:schemeClr val="accent1">
                    <a:lumMod val="75000"/>
                  </a:schemeClr>
                </a:solidFill>
              </a:rPr>
              <a:t>- Then click to enter either the Key Stage 3, Key Stage 4 or Key Stage Key Stage 5 course (your teacher will tell you which to select).</a:t>
            </a:r>
          </a:p>
        </p:txBody>
      </p:sp>
      <p:pic>
        <p:nvPicPr>
          <p:cNvPr id="23" name="Picture 22">
            <a:extLst>
              <a:ext uri="{FF2B5EF4-FFF2-40B4-BE49-F238E27FC236}">
                <a16:creationId xmlns:a16="http://schemas.microsoft.com/office/drawing/2014/main" id="{BDF413D0-4921-48C8-A9FA-E57C81F5B048}"/>
              </a:ext>
            </a:extLst>
          </p:cNvPr>
          <p:cNvPicPr>
            <a:picLocks noChangeAspect="1"/>
          </p:cNvPicPr>
          <p:nvPr/>
        </p:nvPicPr>
        <p:blipFill rotWithShape="1">
          <a:blip r:embed="rId3"/>
          <a:srcRect t="15333" r="26394"/>
          <a:stretch/>
        </p:blipFill>
        <p:spPr>
          <a:xfrm>
            <a:off x="4216849" y="2067627"/>
            <a:ext cx="7638390" cy="4248505"/>
          </a:xfrm>
          <a:prstGeom prst="rect">
            <a:avLst/>
          </a:prstGeom>
        </p:spPr>
      </p:pic>
      <p:sp>
        <p:nvSpPr>
          <p:cNvPr id="25" name="Arrow: Right 24">
            <a:extLst>
              <a:ext uri="{FF2B5EF4-FFF2-40B4-BE49-F238E27FC236}">
                <a16:creationId xmlns:a16="http://schemas.microsoft.com/office/drawing/2014/main" id="{972128A1-9BD7-4DC7-A4DE-F0A6530F50F7}"/>
              </a:ext>
            </a:extLst>
          </p:cNvPr>
          <p:cNvSpPr/>
          <p:nvPr/>
        </p:nvSpPr>
        <p:spPr>
          <a:xfrm rot="5400000">
            <a:off x="5348907" y="1533146"/>
            <a:ext cx="985656" cy="5085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Right 26">
            <a:extLst>
              <a:ext uri="{FF2B5EF4-FFF2-40B4-BE49-F238E27FC236}">
                <a16:creationId xmlns:a16="http://schemas.microsoft.com/office/drawing/2014/main" id="{2CBD457C-A29C-466A-8ABC-0CF451057A9C}"/>
              </a:ext>
            </a:extLst>
          </p:cNvPr>
          <p:cNvSpPr/>
          <p:nvPr/>
        </p:nvSpPr>
        <p:spPr>
          <a:xfrm rot="5400000">
            <a:off x="8075861" y="2518802"/>
            <a:ext cx="985656" cy="5085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48138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B8049C-423F-424F-A1BA-E8AF9934CDD3}"/>
              </a:ext>
            </a:extLst>
          </p:cNvPr>
          <p:cNvSpPr/>
          <p:nvPr/>
        </p:nvSpPr>
        <p:spPr>
          <a:xfrm>
            <a:off x="5620510" y="1781907"/>
            <a:ext cx="6190486" cy="46068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2">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3103591-3118-4F47-8D93-AFF875913990}"/>
              </a:ext>
            </a:extLst>
          </p:cNvPr>
          <p:cNvSpPr txBox="1"/>
          <p:nvPr/>
        </p:nvSpPr>
        <p:spPr>
          <a:xfrm>
            <a:off x="685266" y="2187631"/>
            <a:ext cx="4107959" cy="3970318"/>
          </a:xfrm>
          <a:prstGeom prst="rect">
            <a:avLst/>
          </a:prstGeom>
          <a:noFill/>
        </p:spPr>
        <p:txBody>
          <a:bodyPr wrap="square" rtlCol="0">
            <a:spAutoFit/>
          </a:bodyPr>
          <a:lstStyle/>
          <a:p>
            <a:r>
              <a:rPr lang="en-GB" sz="2800" dirty="0">
                <a:solidFill>
                  <a:schemeClr val="accent1">
                    <a:lumMod val="75000"/>
                  </a:schemeClr>
                </a:solidFill>
              </a:rPr>
              <a:t>The first time you access your course you will need to enter an enrolment key. Your teacher will tell you what this key is.</a:t>
            </a:r>
            <a:br>
              <a:rPr lang="en-GB" sz="2800" dirty="0">
                <a:solidFill>
                  <a:schemeClr val="accent1">
                    <a:lumMod val="75000"/>
                  </a:schemeClr>
                </a:solidFill>
              </a:rPr>
            </a:br>
            <a:endParaRPr lang="en-GB" sz="2800" dirty="0">
              <a:solidFill>
                <a:schemeClr val="accent1">
                  <a:lumMod val="75000"/>
                </a:schemeClr>
              </a:solidFill>
            </a:endParaRPr>
          </a:p>
          <a:p>
            <a:r>
              <a:rPr lang="en-GB" sz="2800" dirty="0">
                <a:solidFill>
                  <a:schemeClr val="accent1">
                    <a:lumMod val="75000"/>
                  </a:schemeClr>
                </a:solidFill>
              </a:rPr>
              <a:t>Type in the key and then press the green ‘Enrol me’ button.</a:t>
            </a:r>
          </a:p>
        </p:txBody>
      </p:sp>
      <p:sp>
        <p:nvSpPr>
          <p:cNvPr id="12" name="TextBox 11">
            <a:extLst>
              <a:ext uri="{FF2B5EF4-FFF2-40B4-BE49-F238E27FC236}">
                <a16:creationId xmlns:a16="http://schemas.microsoft.com/office/drawing/2014/main" id="{6E945DDB-C2EB-48F5-AFF8-D0520F470A88}"/>
              </a:ext>
            </a:extLst>
          </p:cNvPr>
          <p:cNvSpPr txBox="1"/>
          <p:nvPr/>
        </p:nvSpPr>
        <p:spPr>
          <a:xfrm flipH="1">
            <a:off x="2219637" y="308453"/>
            <a:ext cx="7101343"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Accessing your course</a:t>
            </a:r>
          </a:p>
        </p:txBody>
      </p:sp>
      <p:sp>
        <p:nvSpPr>
          <p:cNvPr id="13" name="Arrow: Right 12">
            <a:extLst>
              <a:ext uri="{FF2B5EF4-FFF2-40B4-BE49-F238E27FC236}">
                <a16:creationId xmlns:a16="http://schemas.microsoft.com/office/drawing/2014/main" id="{4108A048-2D07-4F2C-B271-32AFAC1F292A}"/>
              </a:ext>
            </a:extLst>
          </p:cNvPr>
          <p:cNvSpPr/>
          <p:nvPr/>
        </p:nvSpPr>
        <p:spPr>
          <a:xfrm>
            <a:off x="4531443" y="5739562"/>
            <a:ext cx="1238865" cy="5085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F5A33738-9A6A-42F3-8962-E62B95057A09}"/>
              </a:ext>
            </a:extLst>
          </p:cNvPr>
          <p:cNvPicPr>
            <a:picLocks noChangeAspect="1"/>
          </p:cNvPicPr>
          <p:nvPr/>
        </p:nvPicPr>
        <p:blipFill>
          <a:blip r:embed="rId3"/>
          <a:stretch>
            <a:fillRect/>
          </a:stretch>
        </p:blipFill>
        <p:spPr>
          <a:xfrm>
            <a:off x="5831768" y="2039191"/>
            <a:ext cx="5791200" cy="4210050"/>
          </a:xfrm>
          <a:prstGeom prst="rect">
            <a:avLst/>
          </a:prstGeom>
        </p:spPr>
      </p:pic>
    </p:spTree>
    <p:extLst>
      <p:ext uri="{BB962C8B-B14F-4D97-AF65-F5344CB8AC3E}">
        <p14:creationId xmlns:p14="http://schemas.microsoft.com/office/powerpoint/2010/main" val="2953748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2">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3103591-3118-4F47-8D93-AFF875913990}"/>
              </a:ext>
            </a:extLst>
          </p:cNvPr>
          <p:cNvSpPr txBox="1"/>
          <p:nvPr/>
        </p:nvSpPr>
        <p:spPr>
          <a:xfrm>
            <a:off x="670518" y="2284689"/>
            <a:ext cx="4550412" cy="3539430"/>
          </a:xfrm>
          <a:prstGeom prst="rect">
            <a:avLst/>
          </a:prstGeom>
          <a:noFill/>
        </p:spPr>
        <p:txBody>
          <a:bodyPr wrap="square" rtlCol="0">
            <a:spAutoFit/>
          </a:bodyPr>
          <a:lstStyle/>
          <a:p>
            <a:r>
              <a:rPr lang="en-GB" sz="2800" dirty="0">
                <a:solidFill>
                  <a:schemeClr val="accent1">
                    <a:lumMod val="75000"/>
                  </a:schemeClr>
                </a:solidFill>
              </a:rPr>
              <a:t>Activities marked ‘H5P’ are interactive activities that include a number of built-in knowledge checks. You must successfully answer at least 80% of these knowledge check tasks before the activity will be marked as complete.</a:t>
            </a:r>
          </a:p>
        </p:txBody>
      </p:sp>
      <p:sp>
        <p:nvSpPr>
          <p:cNvPr id="12" name="TextBox 11">
            <a:extLst>
              <a:ext uri="{FF2B5EF4-FFF2-40B4-BE49-F238E27FC236}">
                <a16:creationId xmlns:a16="http://schemas.microsoft.com/office/drawing/2014/main" id="{6E945DDB-C2EB-48F5-AFF8-D0520F470A88}"/>
              </a:ext>
            </a:extLst>
          </p:cNvPr>
          <p:cNvSpPr txBox="1"/>
          <p:nvPr/>
        </p:nvSpPr>
        <p:spPr>
          <a:xfrm flipH="1">
            <a:off x="2219637" y="308453"/>
            <a:ext cx="7101343"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Completing your course</a:t>
            </a:r>
          </a:p>
        </p:txBody>
      </p:sp>
      <p:pic>
        <p:nvPicPr>
          <p:cNvPr id="7" name="Picture 6">
            <a:extLst>
              <a:ext uri="{FF2B5EF4-FFF2-40B4-BE49-F238E27FC236}">
                <a16:creationId xmlns:a16="http://schemas.microsoft.com/office/drawing/2014/main" id="{461F280A-3AE3-4CD8-A162-A87BB194F4D2}"/>
              </a:ext>
            </a:extLst>
          </p:cNvPr>
          <p:cNvPicPr>
            <a:picLocks noChangeAspect="1"/>
          </p:cNvPicPr>
          <p:nvPr/>
        </p:nvPicPr>
        <p:blipFill>
          <a:blip r:embed="rId3"/>
          <a:stretch>
            <a:fillRect/>
          </a:stretch>
        </p:blipFill>
        <p:spPr>
          <a:xfrm>
            <a:off x="5770308" y="1503073"/>
            <a:ext cx="4996015" cy="2551331"/>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449C7BCF-8571-4E7F-84E8-183DA74A455E}"/>
              </a:ext>
            </a:extLst>
          </p:cNvPr>
          <p:cNvPicPr>
            <a:picLocks noChangeAspect="1"/>
          </p:cNvPicPr>
          <p:nvPr/>
        </p:nvPicPr>
        <p:blipFill>
          <a:blip r:embed="rId4"/>
          <a:stretch>
            <a:fillRect/>
          </a:stretch>
        </p:blipFill>
        <p:spPr>
          <a:xfrm>
            <a:off x="6489290" y="3666237"/>
            <a:ext cx="5179677" cy="29309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5374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2">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E945DDB-C2EB-48F5-AFF8-D0520F470A88}"/>
              </a:ext>
            </a:extLst>
          </p:cNvPr>
          <p:cNvSpPr txBox="1"/>
          <p:nvPr/>
        </p:nvSpPr>
        <p:spPr>
          <a:xfrm flipH="1">
            <a:off x="2219637" y="308453"/>
            <a:ext cx="7101343"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Completing your course</a:t>
            </a:r>
          </a:p>
        </p:txBody>
      </p:sp>
      <p:pic>
        <p:nvPicPr>
          <p:cNvPr id="8" name="Picture 7">
            <a:extLst>
              <a:ext uri="{FF2B5EF4-FFF2-40B4-BE49-F238E27FC236}">
                <a16:creationId xmlns:a16="http://schemas.microsoft.com/office/drawing/2014/main" id="{414D7964-F9A9-44AD-842B-581AE51671A9}"/>
              </a:ext>
            </a:extLst>
          </p:cNvPr>
          <p:cNvPicPr>
            <a:picLocks noChangeAspect="1"/>
          </p:cNvPicPr>
          <p:nvPr/>
        </p:nvPicPr>
        <p:blipFill rotWithShape="1">
          <a:blip r:embed="rId3"/>
          <a:srcRect l="30698"/>
          <a:stretch/>
        </p:blipFill>
        <p:spPr>
          <a:xfrm>
            <a:off x="8128077" y="2587370"/>
            <a:ext cx="3242930" cy="3117115"/>
          </a:xfrm>
          <a:prstGeom prst="rect">
            <a:avLst/>
          </a:prstGeom>
          <a:ln>
            <a:noFill/>
          </a:ln>
          <a:effectLst>
            <a:outerShdw blurRad="292100" dist="139700" dir="2700000" algn="tl" rotWithShape="0">
              <a:srgbClr val="333333">
                <a:alpha val="65000"/>
              </a:srgbClr>
            </a:outerShdw>
          </a:effectLst>
        </p:spPr>
      </p:pic>
      <p:sp>
        <p:nvSpPr>
          <p:cNvPr id="11" name="Shape 122">
            <a:extLst>
              <a:ext uri="{FF2B5EF4-FFF2-40B4-BE49-F238E27FC236}">
                <a16:creationId xmlns:a16="http://schemas.microsoft.com/office/drawing/2014/main" id="{19B1087E-6BAC-4A89-AEDE-4494A6CCD244}"/>
              </a:ext>
            </a:extLst>
          </p:cNvPr>
          <p:cNvSpPr txBox="1">
            <a:spLocks/>
          </p:cNvSpPr>
          <p:nvPr/>
        </p:nvSpPr>
        <p:spPr>
          <a:xfrm>
            <a:off x="235974" y="1940008"/>
            <a:ext cx="7374193" cy="3816096"/>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342900" marR="0" lvl="0" indent="-190500" algn="l" rtl="0">
              <a:lnSpc>
                <a:spcPct val="100000"/>
              </a:lnSpc>
              <a:spcBef>
                <a:spcPts val="480"/>
              </a:spcBef>
              <a:spcAft>
                <a:spcPts val="0"/>
              </a:spcAft>
              <a:buClr>
                <a:schemeClr val="dk1"/>
              </a:buClr>
              <a:buSzPts val="14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lnSpc>
                <a:spcPct val="100000"/>
              </a:lnSpc>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lnSpc>
                <a:spcPct val="100000"/>
              </a:lnSpc>
              <a:spcBef>
                <a:spcPts val="36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lnSpc>
                <a:spcPct val="100000"/>
              </a:lnSpc>
              <a:spcBef>
                <a:spcPts val="320"/>
              </a:spcBef>
              <a:spcAft>
                <a:spcPts val="0"/>
              </a:spcAft>
              <a:buClr>
                <a:schemeClr val="dk1"/>
              </a:buClr>
              <a:buSzPts val="14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lnSpc>
                <a:spcPct val="100000"/>
              </a:lnSpc>
              <a:spcBef>
                <a:spcPts val="320"/>
              </a:spcBef>
              <a:spcAft>
                <a:spcPts val="0"/>
              </a:spcAft>
              <a:buClr>
                <a:schemeClr val="dk1"/>
              </a:buClr>
              <a:buSzPts val="1400"/>
              <a:buFont typeface="Arial"/>
              <a:buChar char="»"/>
              <a:defRPr sz="16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1000"/>
              </a:spcBef>
              <a:buNone/>
            </a:pPr>
            <a:r>
              <a:rPr lang="en-US" sz="2800" dirty="0">
                <a:solidFill>
                  <a:schemeClr val="accent1">
                    <a:lumMod val="75000"/>
                  </a:schemeClr>
                </a:solidFill>
                <a:sym typeface="Roboto"/>
              </a:rPr>
              <a:t>As you complete the Certificate you should think carefully about how your use of technology might make you vulnerable to a range of problems, both now and in the future.</a:t>
            </a:r>
          </a:p>
          <a:p>
            <a:pPr marL="0" indent="0">
              <a:spcBef>
                <a:spcPts val="1000"/>
              </a:spcBef>
              <a:buFont typeface="Arial"/>
              <a:buNone/>
            </a:pPr>
            <a:r>
              <a:rPr lang="en-US" sz="2800" dirty="0">
                <a:solidFill>
                  <a:schemeClr val="accent1">
                    <a:lumMod val="75000"/>
                  </a:schemeClr>
                </a:solidFill>
                <a:sym typeface="Roboto"/>
              </a:rPr>
              <a:t>You will also need to consider how your actions might impact, positively or negatively, on others.</a:t>
            </a:r>
          </a:p>
          <a:p>
            <a:pPr marL="0" indent="0">
              <a:spcBef>
                <a:spcPts val="1000"/>
              </a:spcBef>
              <a:buNone/>
            </a:pPr>
            <a:r>
              <a:rPr lang="en-US" sz="2800" dirty="0">
                <a:solidFill>
                  <a:schemeClr val="accent1">
                    <a:lumMod val="75000"/>
                  </a:schemeClr>
                </a:solidFill>
                <a:sym typeface="Roboto"/>
              </a:rPr>
              <a:t>Throughout this, you </a:t>
            </a:r>
            <a:r>
              <a:rPr lang="en-PH" sz="2800" dirty="0">
                <a:solidFill>
                  <a:schemeClr val="accent1">
                    <a:lumMod val="75000"/>
                  </a:schemeClr>
                </a:solidFill>
                <a:sym typeface="Roboto"/>
              </a:rPr>
              <a:t>will reflect on how you use technology, what you might need to do differently, and what to do if you find yourself in a difficult situation.</a:t>
            </a:r>
            <a:endParaRPr lang="en-US" sz="2800" dirty="0">
              <a:solidFill>
                <a:schemeClr val="accent1">
                  <a:lumMod val="75000"/>
                </a:schemeClr>
              </a:solidFill>
              <a:sym typeface="Roboto"/>
            </a:endParaRPr>
          </a:p>
          <a:p>
            <a:pPr marL="0" indent="0">
              <a:spcBef>
                <a:spcPts val="1000"/>
              </a:spcBef>
              <a:buFont typeface="Arial"/>
              <a:buNone/>
            </a:pPr>
            <a:endParaRPr lang="en-US" sz="1800" dirty="0">
              <a:solidFill>
                <a:srgbClr val="666666"/>
              </a:solidFill>
              <a:latin typeface="Roboto"/>
              <a:ea typeface="Roboto"/>
              <a:cs typeface="Roboto"/>
              <a:sym typeface="Roboto"/>
            </a:endParaRPr>
          </a:p>
          <a:p>
            <a:pPr marL="0" indent="-69850">
              <a:spcBef>
                <a:spcPts val="1000"/>
              </a:spcBef>
              <a:buSzPts val="1100"/>
              <a:buFont typeface="Arial"/>
              <a:buNone/>
            </a:pPr>
            <a:endParaRPr lang="en-US" sz="1800" dirty="0">
              <a:solidFill>
                <a:srgbClr val="666666"/>
              </a:solidFill>
              <a:latin typeface="Roboto"/>
              <a:ea typeface="Roboto"/>
              <a:cs typeface="Roboto"/>
              <a:sym typeface="Roboto"/>
            </a:endParaRPr>
          </a:p>
        </p:txBody>
      </p:sp>
    </p:spTree>
    <p:extLst>
      <p:ext uri="{BB962C8B-B14F-4D97-AF65-F5344CB8AC3E}">
        <p14:creationId xmlns:p14="http://schemas.microsoft.com/office/powerpoint/2010/main" val="3822138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TotalTime>
  <Words>465</Words>
  <Application>Microsoft Office PowerPoint</Application>
  <PresentationFormat>Widescreen</PresentationFormat>
  <Paragraphs>32</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Aharoni</vt:lpstr>
      <vt:lpstr>Arial</vt:lpstr>
      <vt:lpstr>Calibri</vt:lpstr>
      <vt:lpstr>Calibri Light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Online Safety Alliance</dc:creator>
  <cp:lastModifiedBy>John Rutherford</cp:lastModifiedBy>
  <cp:revision>18</cp:revision>
  <dcterms:created xsi:type="dcterms:W3CDTF">2019-08-15T08:16:46Z</dcterms:created>
  <dcterms:modified xsi:type="dcterms:W3CDTF">2020-08-31T10:25:53Z</dcterms:modified>
</cp:coreProperties>
</file>